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10" r:id="rId2"/>
    <p:sldMasterId id="2147483714" r:id="rId3"/>
    <p:sldMasterId id="2147483676" r:id="rId4"/>
    <p:sldMasterId id="2147483685" r:id="rId5"/>
    <p:sldMasterId id="2147483716" r:id="rId6"/>
    <p:sldMasterId id="2147483712" r:id="rId7"/>
    <p:sldMasterId id="2147483703" r:id="rId8"/>
    <p:sldMasterId id="2147483704" r:id="rId9"/>
    <p:sldMasterId id="2147483718" r:id="rId10"/>
    <p:sldMasterId id="2147483707" r:id="rId11"/>
  </p:sldMasterIdLst>
  <p:handoutMasterIdLst>
    <p:handoutMasterId r:id="rId13"/>
  </p:handoutMasterIdLst>
  <p:sldIdLst>
    <p:sldId id="269" r:id="rId12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300" y="1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3D595-5C95-49BB-9137-2C3899FD7026}" type="datetimeFigureOut">
              <a:rPr lang="fr-FR" smtClean="0"/>
              <a:t>23/07/2019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7E25-A066-4FAB-8000-EA85077894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4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3867894"/>
            <a:ext cx="7704856" cy="486054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TITRE</a:t>
            </a:r>
          </a:p>
        </p:txBody>
      </p:sp>
    </p:spTree>
    <p:extLst>
      <p:ext uri="{BB962C8B-B14F-4D97-AF65-F5344CB8AC3E}">
        <p14:creationId xmlns:p14="http://schemas.microsoft.com/office/powerpoint/2010/main" val="146782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915491"/>
            <a:ext cx="8065269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 VERSION TEXTE NEUTRE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28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1923678"/>
            <a:ext cx="8208912" cy="864096"/>
          </a:xfrm>
          <a:prstGeom prst="rect">
            <a:avLst/>
          </a:prstGeom>
        </p:spPr>
        <p:txBody>
          <a:bodyPr/>
          <a:lstStyle>
            <a:lvl1pPr marL="342900" indent="-342900" algn="ctr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Questions/remarques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2895786"/>
            <a:ext cx="8208912" cy="864096"/>
          </a:xfrm>
          <a:prstGeom prst="rect">
            <a:avLst/>
          </a:prstGeom>
        </p:spPr>
        <p:txBody>
          <a:bodyPr/>
          <a:lstStyle>
            <a:lvl1pPr marL="342900" indent="-342900" algn="ctr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Merci de votre attention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3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2355726"/>
            <a:ext cx="8208912" cy="70207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TITRE</a:t>
            </a:r>
          </a:p>
        </p:txBody>
      </p:sp>
    </p:spTree>
    <p:extLst>
      <p:ext uri="{BB962C8B-B14F-4D97-AF65-F5344CB8AC3E}">
        <p14:creationId xmlns:p14="http://schemas.microsoft.com/office/powerpoint/2010/main" val="41015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01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91810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1599642"/>
            <a:ext cx="8136904" cy="189021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INTRODUCTION</a:t>
            </a:r>
          </a:p>
        </p:txBody>
      </p:sp>
    </p:spTree>
    <p:extLst>
      <p:ext uri="{BB962C8B-B14F-4D97-AF65-F5344CB8AC3E}">
        <p14:creationId xmlns:p14="http://schemas.microsoft.com/office/powerpoint/2010/main" val="66834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 userDrawn="1"/>
        </p:nvSpPr>
        <p:spPr>
          <a:xfrm>
            <a:off x="913076" y="1779662"/>
            <a:ext cx="4896544" cy="432048"/>
          </a:xfrm>
          <a:custGeom>
            <a:avLst/>
            <a:gdLst>
              <a:gd name="connsiteX0" fmla="*/ 0 w 5184578"/>
              <a:gd name="connsiteY0" fmla="*/ 109932 h 659576"/>
              <a:gd name="connsiteX1" fmla="*/ 109932 w 5184578"/>
              <a:gd name="connsiteY1" fmla="*/ 0 h 659576"/>
              <a:gd name="connsiteX2" fmla="*/ 5074646 w 5184578"/>
              <a:gd name="connsiteY2" fmla="*/ 0 h 659576"/>
              <a:gd name="connsiteX3" fmla="*/ 5184578 w 5184578"/>
              <a:gd name="connsiteY3" fmla="*/ 109932 h 659576"/>
              <a:gd name="connsiteX4" fmla="*/ 5184578 w 5184578"/>
              <a:gd name="connsiteY4" fmla="*/ 549644 h 659576"/>
              <a:gd name="connsiteX5" fmla="*/ 5074646 w 5184578"/>
              <a:gd name="connsiteY5" fmla="*/ 659576 h 659576"/>
              <a:gd name="connsiteX6" fmla="*/ 109932 w 5184578"/>
              <a:gd name="connsiteY6" fmla="*/ 659576 h 659576"/>
              <a:gd name="connsiteX7" fmla="*/ 0 w 5184578"/>
              <a:gd name="connsiteY7" fmla="*/ 549644 h 659576"/>
              <a:gd name="connsiteX8" fmla="*/ 0 w 5184578"/>
              <a:gd name="connsiteY8" fmla="*/ 109932 h 65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4578" h="659576">
                <a:moveTo>
                  <a:pt x="0" y="109932"/>
                </a:moveTo>
                <a:cubicBezTo>
                  <a:pt x="0" y="49218"/>
                  <a:pt x="49218" y="0"/>
                  <a:pt x="109932" y="0"/>
                </a:cubicBezTo>
                <a:lnTo>
                  <a:pt x="5074646" y="0"/>
                </a:lnTo>
                <a:cubicBezTo>
                  <a:pt x="5135360" y="0"/>
                  <a:pt x="5184578" y="49218"/>
                  <a:pt x="5184578" y="109932"/>
                </a:cubicBezTo>
                <a:lnTo>
                  <a:pt x="5184578" y="549644"/>
                </a:lnTo>
                <a:cubicBezTo>
                  <a:pt x="5184578" y="610358"/>
                  <a:pt x="5135360" y="659576"/>
                  <a:pt x="5074646" y="659576"/>
                </a:cubicBezTo>
                <a:lnTo>
                  <a:pt x="109932" y="659576"/>
                </a:lnTo>
                <a:cubicBezTo>
                  <a:pt x="49218" y="659576"/>
                  <a:pt x="0" y="610358"/>
                  <a:pt x="0" y="549644"/>
                </a:cubicBezTo>
                <a:lnTo>
                  <a:pt x="0" y="109932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lvl="0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fr-FR" sz="1600" kern="1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1600" kern="1200" baseline="0" dirty="0"/>
            </a:br>
            <a:endParaRPr lang="fr-FR" sz="1600" kern="1200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987574"/>
            <a:ext cx="8352928" cy="504056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SOMMAIRE (version 1)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871693" y="1788079"/>
            <a:ext cx="7876771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1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7" name="Forme libre 6"/>
          <p:cNvSpPr/>
          <p:nvPr userDrawn="1"/>
        </p:nvSpPr>
        <p:spPr>
          <a:xfrm>
            <a:off x="909072" y="2415199"/>
            <a:ext cx="4896000" cy="432000"/>
          </a:xfrm>
          <a:custGeom>
            <a:avLst/>
            <a:gdLst>
              <a:gd name="connsiteX0" fmla="*/ 0 w 5184578"/>
              <a:gd name="connsiteY0" fmla="*/ 109801 h 658790"/>
              <a:gd name="connsiteX1" fmla="*/ 109801 w 5184578"/>
              <a:gd name="connsiteY1" fmla="*/ 0 h 658790"/>
              <a:gd name="connsiteX2" fmla="*/ 5074777 w 5184578"/>
              <a:gd name="connsiteY2" fmla="*/ 0 h 658790"/>
              <a:gd name="connsiteX3" fmla="*/ 5184578 w 5184578"/>
              <a:gd name="connsiteY3" fmla="*/ 109801 h 658790"/>
              <a:gd name="connsiteX4" fmla="*/ 5184578 w 5184578"/>
              <a:gd name="connsiteY4" fmla="*/ 548989 h 658790"/>
              <a:gd name="connsiteX5" fmla="*/ 5074777 w 5184578"/>
              <a:gd name="connsiteY5" fmla="*/ 658790 h 658790"/>
              <a:gd name="connsiteX6" fmla="*/ 109801 w 5184578"/>
              <a:gd name="connsiteY6" fmla="*/ 658790 h 658790"/>
              <a:gd name="connsiteX7" fmla="*/ 0 w 5184578"/>
              <a:gd name="connsiteY7" fmla="*/ 548989 h 658790"/>
              <a:gd name="connsiteX8" fmla="*/ 0 w 5184578"/>
              <a:gd name="connsiteY8" fmla="*/ 109801 h 6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4578" h="658790">
                <a:moveTo>
                  <a:pt x="0" y="109801"/>
                </a:moveTo>
                <a:cubicBezTo>
                  <a:pt x="0" y="49160"/>
                  <a:pt x="49160" y="0"/>
                  <a:pt x="109801" y="0"/>
                </a:cubicBezTo>
                <a:lnTo>
                  <a:pt x="5074777" y="0"/>
                </a:lnTo>
                <a:cubicBezTo>
                  <a:pt x="5135418" y="0"/>
                  <a:pt x="5184578" y="49160"/>
                  <a:pt x="5184578" y="109801"/>
                </a:cubicBezTo>
                <a:lnTo>
                  <a:pt x="5184578" y="548989"/>
                </a:lnTo>
                <a:cubicBezTo>
                  <a:pt x="5184578" y="609630"/>
                  <a:pt x="5135418" y="658790"/>
                  <a:pt x="5074777" y="658790"/>
                </a:cubicBezTo>
                <a:lnTo>
                  <a:pt x="109801" y="658790"/>
                </a:lnTo>
                <a:cubicBezTo>
                  <a:pt x="49160" y="658790"/>
                  <a:pt x="0" y="609630"/>
                  <a:pt x="0" y="548989"/>
                </a:cubicBezTo>
                <a:lnTo>
                  <a:pt x="0" y="109801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rme libre 7"/>
          <p:cNvSpPr/>
          <p:nvPr userDrawn="1"/>
        </p:nvSpPr>
        <p:spPr>
          <a:xfrm>
            <a:off x="909072" y="3085746"/>
            <a:ext cx="4896000" cy="432000"/>
          </a:xfrm>
          <a:custGeom>
            <a:avLst/>
            <a:gdLst>
              <a:gd name="connsiteX0" fmla="*/ 0 w 5183994"/>
              <a:gd name="connsiteY0" fmla="*/ 109801 h 658790"/>
              <a:gd name="connsiteX1" fmla="*/ 109801 w 5183994"/>
              <a:gd name="connsiteY1" fmla="*/ 0 h 658790"/>
              <a:gd name="connsiteX2" fmla="*/ 5074193 w 5183994"/>
              <a:gd name="connsiteY2" fmla="*/ 0 h 658790"/>
              <a:gd name="connsiteX3" fmla="*/ 5183994 w 5183994"/>
              <a:gd name="connsiteY3" fmla="*/ 109801 h 658790"/>
              <a:gd name="connsiteX4" fmla="*/ 5183994 w 5183994"/>
              <a:gd name="connsiteY4" fmla="*/ 548989 h 658790"/>
              <a:gd name="connsiteX5" fmla="*/ 5074193 w 5183994"/>
              <a:gd name="connsiteY5" fmla="*/ 658790 h 658790"/>
              <a:gd name="connsiteX6" fmla="*/ 109801 w 5183994"/>
              <a:gd name="connsiteY6" fmla="*/ 658790 h 658790"/>
              <a:gd name="connsiteX7" fmla="*/ 0 w 5183994"/>
              <a:gd name="connsiteY7" fmla="*/ 548989 h 658790"/>
              <a:gd name="connsiteX8" fmla="*/ 0 w 5183994"/>
              <a:gd name="connsiteY8" fmla="*/ 109801 h 6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3994" h="658790">
                <a:moveTo>
                  <a:pt x="0" y="109801"/>
                </a:moveTo>
                <a:cubicBezTo>
                  <a:pt x="0" y="49160"/>
                  <a:pt x="49160" y="0"/>
                  <a:pt x="109801" y="0"/>
                </a:cubicBezTo>
                <a:lnTo>
                  <a:pt x="5074193" y="0"/>
                </a:lnTo>
                <a:cubicBezTo>
                  <a:pt x="5134834" y="0"/>
                  <a:pt x="5183994" y="49160"/>
                  <a:pt x="5183994" y="109801"/>
                </a:cubicBezTo>
                <a:lnTo>
                  <a:pt x="5183994" y="548989"/>
                </a:lnTo>
                <a:cubicBezTo>
                  <a:pt x="5183994" y="609630"/>
                  <a:pt x="5134834" y="658790"/>
                  <a:pt x="5074193" y="658790"/>
                </a:cubicBezTo>
                <a:lnTo>
                  <a:pt x="109801" y="658790"/>
                </a:lnTo>
                <a:cubicBezTo>
                  <a:pt x="49160" y="658790"/>
                  <a:pt x="0" y="609630"/>
                  <a:pt x="0" y="548989"/>
                </a:cubicBezTo>
                <a:lnTo>
                  <a:pt x="0" y="10980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2" descr="RÃ©sultat de recherche d'images pour &quot;objectif atteint icone&quot;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16" b="98535" l="1270" r="97852">
                        <a14:foregroundMark x1="33496" y1="8789" x2="33496" y2="8789"/>
                      </a14:backgroundRemoval>
                    </a14:imgEffect>
                    <a14:imgEffect>
                      <a14:sharpenSoften amount="-25000"/>
                    </a14:imgEffect>
                    <a14:imgEffect>
                      <a14:colorTemperature colorTemp="53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6" y="1644063"/>
            <a:ext cx="674465" cy="67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3" y="2359452"/>
            <a:ext cx="640779" cy="64077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41" y="2893187"/>
            <a:ext cx="766281" cy="766281"/>
          </a:xfrm>
          <a:prstGeom prst="rect">
            <a:avLst/>
          </a:prstGeom>
        </p:spPr>
      </p:pic>
      <p:sp>
        <p:nvSpPr>
          <p:cNvPr id="12" name="Forme libre 11"/>
          <p:cNvSpPr/>
          <p:nvPr userDrawn="1"/>
        </p:nvSpPr>
        <p:spPr>
          <a:xfrm>
            <a:off x="913620" y="3670146"/>
            <a:ext cx="4896000" cy="432000"/>
          </a:xfrm>
          <a:custGeom>
            <a:avLst/>
            <a:gdLst>
              <a:gd name="connsiteX0" fmla="*/ 0 w 5183994"/>
              <a:gd name="connsiteY0" fmla="*/ 109801 h 658790"/>
              <a:gd name="connsiteX1" fmla="*/ 109801 w 5183994"/>
              <a:gd name="connsiteY1" fmla="*/ 0 h 658790"/>
              <a:gd name="connsiteX2" fmla="*/ 5074193 w 5183994"/>
              <a:gd name="connsiteY2" fmla="*/ 0 h 658790"/>
              <a:gd name="connsiteX3" fmla="*/ 5183994 w 5183994"/>
              <a:gd name="connsiteY3" fmla="*/ 109801 h 658790"/>
              <a:gd name="connsiteX4" fmla="*/ 5183994 w 5183994"/>
              <a:gd name="connsiteY4" fmla="*/ 548989 h 658790"/>
              <a:gd name="connsiteX5" fmla="*/ 5074193 w 5183994"/>
              <a:gd name="connsiteY5" fmla="*/ 658790 h 658790"/>
              <a:gd name="connsiteX6" fmla="*/ 109801 w 5183994"/>
              <a:gd name="connsiteY6" fmla="*/ 658790 h 658790"/>
              <a:gd name="connsiteX7" fmla="*/ 0 w 5183994"/>
              <a:gd name="connsiteY7" fmla="*/ 548989 h 658790"/>
              <a:gd name="connsiteX8" fmla="*/ 0 w 5183994"/>
              <a:gd name="connsiteY8" fmla="*/ 109801 h 6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3994" h="658790">
                <a:moveTo>
                  <a:pt x="0" y="109801"/>
                </a:moveTo>
                <a:cubicBezTo>
                  <a:pt x="0" y="49160"/>
                  <a:pt x="49160" y="0"/>
                  <a:pt x="109801" y="0"/>
                </a:cubicBezTo>
                <a:lnTo>
                  <a:pt x="5074193" y="0"/>
                </a:lnTo>
                <a:cubicBezTo>
                  <a:pt x="5134834" y="0"/>
                  <a:pt x="5183994" y="49160"/>
                  <a:pt x="5183994" y="109801"/>
                </a:cubicBezTo>
                <a:lnTo>
                  <a:pt x="5183994" y="548989"/>
                </a:lnTo>
                <a:cubicBezTo>
                  <a:pt x="5183994" y="609630"/>
                  <a:pt x="5134834" y="658790"/>
                  <a:pt x="5074193" y="658790"/>
                </a:cubicBezTo>
                <a:lnTo>
                  <a:pt x="109801" y="658790"/>
                </a:lnTo>
                <a:cubicBezTo>
                  <a:pt x="49160" y="658790"/>
                  <a:pt x="0" y="609630"/>
                  <a:pt x="0" y="548989"/>
                </a:cubicBezTo>
                <a:lnTo>
                  <a:pt x="0" y="10980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13" name="Picture 5" descr="RÃ©sultat de recherche d'images pour &quot;Ã©chÃ©ances logo&quot;"/>
          <p:cNvPicPr>
            <a:picLocks noChangeAspect="1" noChangeArrowheads="1"/>
          </p:cNvPicPr>
          <p:nvPr userDrawn="1"/>
        </p:nvPicPr>
        <p:blipFill rotWithShape="1">
          <a:blip r:embed="rId8" cstate="print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9395" b="67383" l="31348" r="63184">
                        <a14:foregroundMark x1="39355" y1="35742" x2="39355" y2="35742"/>
                        <a14:foregroundMark x1="59863" y1="35059" x2="59863" y2="35059"/>
                        <a14:foregroundMark x1="50195" y1="45020" x2="50195" y2="45020"/>
                        <a14:foregroundMark x1="47168" y1="58691" x2="47168" y2="586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916" t="26415" r="31807" b="25478"/>
          <a:stretch/>
        </p:blipFill>
        <p:spPr bwMode="auto">
          <a:xfrm>
            <a:off x="268293" y="3517746"/>
            <a:ext cx="599168" cy="84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867461" y="2427734"/>
            <a:ext cx="7881003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2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99592" y="3075806"/>
            <a:ext cx="7881003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3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1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899592" y="3651870"/>
            <a:ext cx="7881003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4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5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347614"/>
            <a:ext cx="8352928" cy="3168427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SOMMAIRE (version 2)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4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131590"/>
            <a:ext cx="8352928" cy="3384451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VOS ELEMENTS GRAPHIQUES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3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843558"/>
            <a:ext cx="8065269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 VERSION « 1 BLOC TEXTE »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72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843558"/>
            <a:ext cx="3672408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</a:t>
            </a:r>
          </a:p>
          <a:p>
            <a:pPr lvl="0"/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0" y="843558"/>
            <a:ext cx="4032448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VERSION « 2 BLOCS » 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60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:\COM-PRESSE\MEDIA-EDITION\NATIFS COM\LOGO RÉGION + CHARTE\2015\Logo - RCVL - 2015\Logo RCVL quadri - 2015\Logo Région Centre-Val de Loire - 201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4745"/>
            <a:ext cx="3960440" cy="31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7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3"/>
          <a:stretch/>
        </p:blipFill>
        <p:spPr>
          <a:xfrm>
            <a:off x="8221980" y="4470679"/>
            <a:ext cx="8967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5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4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:\COM-PRESSE\MEDIA-EDITION\NATIFS COM\LOGO RÉGION + CHARTE\2015\Logo - RCVL - 2015\Logo RCVL quadri - 2015\Logo Région Centre-Val de Loire - 201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95486"/>
            <a:ext cx="1872208" cy="146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6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COM-PRESSE\MEDIA-EDITION\NATIFS COM\LOGO RÉGION + CHARTE\2015\Logo - RCVL - 2015\Logo RCVL quadri - 2015\Logo Région Centre-Val de Loire - 201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152" y="483518"/>
            <a:ext cx="5016104" cy="392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8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18" name="Image 1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" y="1762951"/>
            <a:ext cx="183562" cy="24649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0" y="4481420"/>
            <a:ext cx="9144000" cy="6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6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18" name="Image 1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-2"/>
          <a:stretch/>
        </p:blipFill>
        <p:spPr>
          <a:xfrm>
            <a:off x="0" y="4481420"/>
            <a:ext cx="9139950" cy="6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0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9" name="Imag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0" y="4481420"/>
            <a:ext cx="9144000" cy="6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8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63470" y="2021457"/>
            <a:ext cx="3737039" cy="2033449"/>
          </a:xfrm>
        </p:spPr>
        <p:txBody>
          <a:bodyPr/>
          <a:lstStyle/>
          <a:p>
            <a:pPr marL="0" indent="0">
              <a:buNone/>
            </a:pPr>
            <a:r>
              <a:rPr lang="fr-FR" sz="800" dirty="0"/>
              <a:t>	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sz="1600" dirty="0"/>
              <a:t>Comment signer électroniquement un document transmis par la</a:t>
            </a:r>
          </a:p>
          <a:p>
            <a:r>
              <a:rPr lang="fr-FR" sz="1600" dirty="0"/>
              <a:t>Région Centre-Val de Loire ?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DCE8EF8-E524-48BE-8519-E932E0B176C8}"/>
              </a:ext>
            </a:extLst>
          </p:cNvPr>
          <p:cNvSpPr txBox="1"/>
          <p:nvPr/>
        </p:nvSpPr>
        <p:spPr>
          <a:xfrm>
            <a:off x="180324" y="1017988"/>
            <a:ext cx="41036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1-Réceptionner sur votre messagerie un mail émanant de 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« noreply@regioncentre.fr » </a:t>
            </a:r>
          </a:p>
          <a:p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Objet : nouvelle signature </a:t>
            </a:r>
            <a:r>
              <a:rPr lang="fr-FR" sz="800" i="1" dirty="0">
                <a:solidFill>
                  <a:schemeClr val="tx2">
                    <a:lumMod val="75000"/>
                  </a:schemeClr>
                </a:solidFill>
              </a:rPr>
              <a:t>(consulter les courriers « indésirables » ou SPAM)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2-cliquer sur le lien 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« cliquer ici »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3-prendre connaissance du document </a:t>
            </a:r>
          </a:p>
          <a:p>
            <a:r>
              <a:rPr lang="fr-FR" sz="800" i="1" dirty="0">
                <a:solidFill>
                  <a:schemeClr val="tx2">
                    <a:lumMod val="75000"/>
                  </a:schemeClr>
                </a:solidFill>
              </a:rPr>
              <a:t>(pour information les signatures apparaîtront sur la 1</a:t>
            </a:r>
            <a:r>
              <a:rPr lang="fr-FR" sz="800" i="1" baseline="30000" dirty="0">
                <a:solidFill>
                  <a:schemeClr val="tx2">
                    <a:lumMod val="75000"/>
                  </a:schemeClr>
                </a:solidFill>
              </a:rPr>
              <a:t>ère</a:t>
            </a:r>
            <a:r>
              <a:rPr lang="fr-FR" sz="800" i="1" dirty="0">
                <a:solidFill>
                  <a:schemeClr val="tx2">
                    <a:lumMod val="75000"/>
                  </a:schemeClr>
                </a:solidFill>
              </a:rPr>
              <a:t> page)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4-en bas de page cliquer sur 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« valider et lancer la signature des fichiers »</a:t>
            </a: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un code à 6 chiffres vous sera adressé sur le numéro de téléphone que vous aurez indiqué sur le portail «nos aides en ligne 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soit par SMS (numéro sécurité </a:t>
            </a:r>
            <a:r>
              <a:rPr lang="fr-FR" sz="800" dirty="0" err="1">
                <a:solidFill>
                  <a:schemeClr val="tx2">
                    <a:lumMod val="75000"/>
                  </a:schemeClr>
                </a:solidFill>
              </a:rPr>
              <a:t>Yousign</a:t>
            </a:r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 ou </a:t>
            </a:r>
            <a:r>
              <a:rPr lang="fr-FR" sz="800" dirty="0" err="1">
                <a:solidFill>
                  <a:schemeClr val="tx2">
                    <a:lumMod val="75000"/>
                  </a:schemeClr>
                </a:solidFill>
              </a:rPr>
              <a:t>WebSMS</a:t>
            </a:r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soit sur la messagerie vocale de votre téléphone fixe</a:t>
            </a:r>
            <a:endParaRPr lang="fr-FR" sz="800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5-saisir ce code à 6 chiffres qui permettra d’apposer votre signature</a:t>
            </a:r>
          </a:p>
          <a:p>
            <a:r>
              <a:rPr lang="fr-FR" sz="800" i="1" dirty="0">
                <a:solidFill>
                  <a:schemeClr val="tx2">
                    <a:lumMod val="75000"/>
                  </a:schemeClr>
                </a:solidFill>
              </a:rPr>
              <a:t> (le code est à usage unique et limité dans le temps, aussi, s’il n’est plus valide ou si le délais est dépassé, vous pourrez cliquer sur </a:t>
            </a:r>
            <a:r>
              <a:rPr lang="fr-FR" sz="800" b="1" i="1" dirty="0">
                <a:solidFill>
                  <a:schemeClr val="tx2">
                    <a:lumMod val="75000"/>
                  </a:schemeClr>
                </a:solidFill>
              </a:rPr>
              <a:t>« renvoyer un code »)</a:t>
            </a: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-cocher la case :  « je reconnais avoir lu l’ensemble des documents et accepte de les signer »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6-cliquer sur 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« lancer la signature ».</a:t>
            </a:r>
          </a:p>
          <a:p>
            <a:r>
              <a:rPr lang="fr-FR" sz="800" i="1" u="sng" dirty="0">
                <a:solidFill>
                  <a:schemeClr val="tx2">
                    <a:lumMod val="75000"/>
                  </a:schemeClr>
                </a:solidFill>
              </a:rPr>
              <a:t>Votre signature se placera directement sur le document. </a:t>
            </a:r>
          </a:p>
          <a:p>
            <a:endParaRPr lang="fr-FR" sz="8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7-le document est instantanément renvoyé à la Région-Centre Val de Loire pour signature.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8- 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Dès la signature Région, le document, </a:t>
            </a:r>
            <a:r>
              <a:rPr lang="fr-FR" sz="800" b="1" u="sng" dirty="0">
                <a:solidFill>
                  <a:schemeClr val="tx2">
                    <a:lumMod val="75000"/>
                  </a:schemeClr>
                </a:solidFill>
              </a:rPr>
              <a:t>signé des deux parties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, vous sera adressé automatiquement par mail.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9-Nous vous invitons à l’enregistrer, le conserver de manière numérisée pour en garantir sa valeur légale et en adresser un exemplaire </a:t>
            </a:r>
            <a:r>
              <a:rPr lang="fr-FR" sz="800" b="1" dirty="0">
                <a:solidFill>
                  <a:schemeClr val="tx2">
                    <a:lumMod val="75000"/>
                  </a:schemeClr>
                </a:solidFill>
              </a:rPr>
              <a:t>-par mail- </a:t>
            </a:r>
            <a:r>
              <a:rPr lang="fr-FR" sz="800" dirty="0">
                <a:solidFill>
                  <a:schemeClr val="tx2">
                    <a:lumMod val="75000"/>
                  </a:schemeClr>
                </a:solidFill>
              </a:rPr>
              <a:t>à la structure dont vous êtes le représentant.</a:t>
            </a: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CEA91A17-99D0-42F2-80FE-D325DD42D91E}"/>
              </a:ext>
            </a:extLst>
          </p:cNvPr>
          <p:cNvCxnSpPr>
            <a:cxnSpLocks/>
          </p:cNvCxnSpPr>
          <p:nvPr/>
        </p:nvCxnSpPr>
        <p:spPr>
          <a:xfrm flipV="1">
            <a:off x="1763688" y="2112220"/>
            <a:ext cx="3637987" cy="13236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307C4E2F-70D9-4440-892B-4142B3722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173" y="661227"/>
            <a:ext cx="3096344" cy="4225611"/>
          </a:xfrm>
          <a:prstGeom prst="rect">
            <a:avLst/>
          </a:prstGeom>
        </p:spPr>
      </p:pic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DBF2613-C86B-45F6-9B49-47774F4CA879}"/>
              </a:ext>
            </a:extLst>
          </p:cNvPr>
          <p:cNvCxnSpPr>
            <a:cxnSpLocks/>
          </p:cNvCxnSpPr>
          <p:nvPr/>
        </p:nvCxnSpPr>
        <p:spPr>
          <a:xfrm flipV="1">
            <a:off x="4067944" y="2138165"/>
            <a:ext cx="2736304" cy="1657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4BDEED87-31FD-4E0B-B632-8DE7E7799FB0}"/>
              </a:ext>
            </a:extLst>
          </p:cNvPr>
          <p:cNvSpPr txBox="1"/>
          <p:nvPr/>
        </p:nvSpPr>
        <p:spPr>
          <a:xfrm>
            <a:off x="5411328" y="1799611"/>
            <a:ext cx="86409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" dirty="0"/>
              <a:t>Le xxx</a:t>
            </a:r>
          </a:p>
          <a:p>
            <a:r>
              <a:rPr lang="fr-FR" sz="600" dirty="0"/>
              <a:t>signature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228EC72-C676-4350-A470-9DFB99C0ECB6}"/>
              </a:ext>
            </a:extLst>
          </p:cNvPr>
          <p:cNvSpPr txBox="1"/>
          <p:nvPr/>
        </p:nvSpPr>
        <p:spPr>
          <a:xfrm>
            <a:off x="6827667" y="1968888"/>
            <a:ext cx="864096" cy="27699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600" dirty="0"/>
              <a:t>Le xxx</a:t>
            </a:r>
          </a:p>
          <a:p>
            <a:r>
              <a:rPr lang="fr-FR" sz="600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4227339382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GARDE N°1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PAGE TEXTE NEUTRE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PAGE DE FIN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DE GARDE N°2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GE DE GARDE N°3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GE INTRODUCTION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GE SOMMAIRE V1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GE SOMMAIRE V2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AGE MULTIMEDIA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AGE 1 BLOC TEXTE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PAGE DOUBLE TEXTE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28</Words>
  <Application>Microsoft Office PowerPoint</Application>
  <PresentationFormat>Affichage à l'écran (16:9)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PAGE DE GARDE N°1</vt:lpstr>
      <vt:lpstr>PAGE DE GARDE N°2</vt:lpstr>
      <vt:lpstr>PAGE DE GARDE N°3</vt:lpstr>
      <vt:lpstr>PAGE INTRODUCTION</vt:lpstr>
      <vt:lpstr>PAGE SOMMAIRE V1</vt:lpstr>
      <vt:lpstr>PAGE SOMMAIRE V2</vt:lpstr>
      <vt:lpstr>PAGE MULTIMEDIA</vt:lpstr>
      <vt:lpstr>PAGE 1 BLOC TEXTE</vt:lpstr>
      <vt:lpstr>PAGE DOUBLE TEXTE</vt:lpstr>
      <vt:lpstr>PAGE TEXTE NEUTRE</vt:lpstr>
      <vt:lpstr>PAGE DE FIN</vt:lpstr>
      <vt:lpstr>Présentation PowerPoint</vt:lpstr>
    </vt:vector>
  </TitlesOfParts>
  <Company>CONSEIL REGIONAL DU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 CHOUTEAU</dc:creator>
  <cp:lastModifiedBy>JOBERT Brigitte</cp:lastModifiedBy>
  <cp:revision>74</cp:revision>
  <cp:lastPrinted>2019-03-19T10:14:35Z</cp:lastPrinted>
  <dcterms:created xsi:type="dcterms:W3CDTF">2018-05-15T09:07:00Z</dcterms:created>
  <dcterms:modified xsi:type="dcterms:W3CDTF">2019-07-23T06:58:32Z</dcterms:modified>
</cp:coreProperties>
</file>